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081DB-0BB0-4047-81B8-73FF8366E443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709A-FE4E-405B-A73B-5584763DE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E709A-FE4E-405B-A73B-5584763DE7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1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1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4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7A5E-F3E0-427A-A929-73C3236F5DA1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ru.wikipedia.org/wiki/%D0%A1%D0%B0%D1%80%D0%B8%D0%B0%D0%BD%D0%B8%D0%B4%D0%B8,_%D0%92%D0%B8%D0%BA%D1%82%D0%BE%D1%80_%D0%98%D0%B2%D0%B0%D0%BD%D0%BE%D0%B2%D0%B8%D1%87#cite_note-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D8860-02EE-41A5-B373-7D1F76B8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" y="559558"/>
            <a:ext cx="9144001" cy="454470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tabLst>
                <a:tab pos="342900" algn="l"/>
                <a:tab pos="4572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Великие личности в истории</a:t>
            </a:r>
            <a:r>
              <a:rPr lang="el-GR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мировой цивилизации, которых породила земля Востока, земля Понта, Малой Азии, Каппадокии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/ </a:t>
            </a:r>
            <a:br>
              <a:rPr lang="el-GR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ΘΕΜΕΛΙΩΤΕΣ ΠΑΓΚΟΣΜΙΟΥ ΠΟΛΙΤΙΣΜΟΥ απο τη Γη του ΠΟΝΤΟΥ, της ΚΑΠΠΑΔΟΚΙΑΣ, της ΜΙΚΡΑΣ ΑΣΙΑΣ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" y="5497622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030" y="5498474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7906"/>
            <a:ext cx="233497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639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671" y="5507639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641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01E0DD-D1FD-4722-A7C2-418F1A6ED645}"/>
              </a:ext>
            </a:extLst>
          </p:cNvPr>
          <p:cNvSpPr/>
          <p:nvPr/>
        </p:nvSpPr>
        <p:spPr>
          <a:xfrm>
            <a:off x="-27624" y="3635717"/>
            <a:ext cx="3029242" cy="1834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Γρηγόριος Ναζιανζηνός, Άγιος Γρηγόριος ο Θεολόγος, 329-390 μ.Χ.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Григорий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Назианзин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Святой Григорий Богослов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329-390 гг. н.э.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Gregor-Chora.jpg">
            <a:extLst>
              <a:ext uri="{FF2B5EF4-FFF2-40B4-BE49-F238E27FC236}">
                <a16:creationId xmlns:a16="http://schemas.microsoft.com/office/drawing/2014/main" id="{2C279F4A-4F70-4A8B-8E13-A7773E64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4" y="226329"/>
            <a:ext cx="1161690" cy="32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0AE64F-1BE1-44D1-A17C-09D3B57937D9}"/>
              </a:ext>
            </a:extLst>
          </p:cNvPr>
          <p:cNvSpPr/>
          <p:nvPr/>
        </p:nvSpPr>
        <p:spPr>
          <a:xfrm>
            <a:off x="3001618" y="3635717"/>
            <a:ext cx="3599253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Άγιος Γρηγόριος Νεοκαισαρείας ο Θαυματουργός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Святой Григорий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Новокесарский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Чудотворец</a:t>
            </a:r>
            <a:endParaRPr lang="ru-RU" sz="105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3" descr="Картинки по запросу Άγιος Γρηγόριος Νεοκαισαρείας ο Θαυματουργός">
            <a:extLst>
              <a:ext uri="{FF2B5EF4-FFF2-40B4-BE49-F238E27FC236}">
                <a16:creationId xmlns:a16="http://schemas.microsoft.com/office/drawing/2014/main" id="{D29DBE9F-4C1B-4EA1-AFB5-CB3E75A4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23" y="295275"/>
            <a:ext cx="32956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C32720-8C4D-4DCB-B416-914748C25965}"/>
              </a:ext>
            </a:extLst>
          </p:cNvPr>
          <p:cNvSpPr/>
          <p:nvPr/>
        </p:nvSpPr>
        <p:spPr>
          <a:xfrm>
            <a:off x="6648929" y="3635717"/>
            <a:ext cx="233497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Ευάγριος ο Ποντικός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Эвангрий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 descr="Картинки по запросу ευάγριος ποντικός">
            <a:extLst>
              <a:ext uri="{FF2B5EF4-FFF2-40B4-BE49-F238E27FC236}">
                <a16:creationId xmlns:a16="http://schemas.microsoft.com/office/drawing/2014/main" id="{FC62070C-E5B0-43BF-936C-11796D52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71" y="295276"/>
            <a:ext cx="2399220" cy="318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7906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109E3-F0C0-4478-B173-FFAF363F6F61}"/>
              </a:ext>
            </a:extLst>
          </p:cNvPr>
          <p:cNvSpPr/>
          <p:nvPr/>
        </p:nvSpPr>
        <p:spPr>
          <a:xfrm>
            <a:off x="116121" y="3576626"/>
            <a:ext cx="3777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Άγιος Αθανάσιος Αθωνίτης, 930 μ.Χ. Τραπεζούντα – 1000 μ.Χ. Καρυές Αγίου Όρους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Святой Афанасий Афонский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930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Трапезунд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– 1000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Святая Гора Афон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Athanasios.jpg">
            <a:extLst>
              <a:ext uri="{FF2B5EF4-FFF2-40B4-BE49-F238E27FC236}">
                <a16:creationId xmlns:a16="http://schemas.microsoft.com/office/drawing/2014/main" id="{B6A2B496-0427-494E-90E9-BC221592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57" y="573175"/>
            <a:ext cx="1846537" cy="28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E1179E-9965-4BDB-BB6E-0F3684FCFC3D}"/>
              </a:ext>
            </a:extLst>
          </p:cNvPr>
          <p:cNvSpPr/>
          <p:nvPr/>
        </p:nvSpPr>
        <p:spPr>
          <a:xfrm>
            <a:off x="4151649" y="3576626"/>
            <a:ext cx="4731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Βησσαρίων ο Τραπεζούντιος, καρδινάλιος Αγίας Ρωμαϊκής Εκκλησίας,  1439 – 1474 μ.Χ.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Виссарион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Трапезундский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кардинал Священной Римской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Ценркви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1439 – 1474 μ.Χ.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Johannes Bessarion aport012.png">
            <a:extLst>
              <a:ext uri="{FF2B5EF4-FFF2-40B4-BE49-F238E27FC236}">
                <a16:creationId xmlns:a16="http://schemas.microsoft.com/office/drawing/2014/main" id="{212AEC2E-5D2F-45D6-8C65-9622DE60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29" y="573175"/>
            <a:ext cx="2122573" cy="28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200px-Bessarion_1476">
            <a:extLst>
              <a:ext uri="{FF2B5EF4-FFF2-40B4-BE49-F238E27FC236}">
                <a16:creationId xmlns:a16="http://schemas.microsoft.com/office/drawing/2014/main" id="{4AFFD1B0-8E91-4E00-8944-5E79FBA6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37" y="573174"/>
            <a:ext cx="1329743" cy="28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50px-Cristofano_dell%27altissimo%2C_basilio_bessarione%2C_ante_1568">
            <a:extLst>
              <a:ext uri="{FF2B5EF4-FFF2-40B4-BE49-F238E27FC236}">
                <a16:creationId xmlns:a16="http://schemas.microsoft.com/office/drawing/2014/main" id="{A0528048-2225-4F9A-9CDD-4C0A6D8B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99" y="573173"/>
            <a:ext cx="2282684" cy="28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8189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pic>
        <p:nvPicPr>
          <p:cNvPr id="1026" name="Picture 2" descr="Georgius Trapezuntius.jpg">
            <a:extLst>
              <a:ext uri="{FF2B5EF4-FFF2-40B4-BE49-F238E27FC236}">
                <a16:creationId xmlns:a16="http://schemas.microsoft.com/office/drawing/2014/main" id="{45B07EA9-2B58-44F8-9E7A-04D0AD41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9" y="259308"/>
            <a:ext cx="2533949" cy="270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Картинки по запросу γεωργιος τραπεζουντιος">
            <a:extLst>
              <a:ext uri="{FF2B5EF4-FFF2-40B4-BE49-F238E27FC236}">
                <a16:creationId xmlns:a16="http://schemas.microsoft.com/office/drawing/2014/main" id="{438558A8-42AC-43D0-97EB-DBA057FE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57" y="3153874"/>
            <a:ext cx="1276613" cy="215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EF008B-C4A2-4DFA-AEC8-98234BA15935}"/>
              </a:ext>
            </a:extLst>
          </p:cNvPr>
          <p:cNvSpPr/>
          <p:nvPr/>
        </p:nvSpPr>
        <p:spPr>
          <a:xfrm>
            <a:off x="2889043" y="625098"/>
            <a:ext cx="62549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 Γεώργιος Τραπεζούντιος (3 Απριλίου 1395 - 1472) Έλληνας λόγιος του 15ου αιώνα, γεννήθηκε στην Κρήτη με γονείς από την Τραπεζούντα. Ανέπτυξε μεγάλο συγγραφικό και μεταφραστικό έργο στη Ρώμη, επί Πάπα Ευγένιου Α΄και Νικόλαου Ε΄ / 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Георгий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Трапезундский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(1395 – 1472),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ученый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уроженец Крита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корнями из Трапезунда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Развивал большую писательскую и переводческую деятельность в Риме при Папах Евгением Первом и Николаем Пятым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396D66-A7A7-4304-BDA9-EE9CE757931D}"/>
              </a:ext>
            </a:extLst>
          </p:cNvPr>
          <p:cNvSpPr/>
          <p:nvPr/>
        </p:nvSpPr>
        <p:spPr>
          <a:xfrm>
            <a:off x="2887899" y="131386"/>
            <a:ext cx="6096000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ΝΕΟΤΕΡΗ - ΝΕΟΤΑΤΗ ΠΕΡΙΟΔΟΣ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НОВОЕ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НОВЕЙШЕЕ ВРЕМЯ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E75C9D-34A4-4DF3-B833-D91B9021C5C5}"/>
              </a:ext>
            </a:extLst>
          </p:cNvPr>
          <p:cNvSpPr/>
          <p:nvPr/>
        </p:nvSpPr>
        <p:spPr>
          <a:xfrm>
            <a:off x="0" y="1122245"/>
            <a:ext cx="6096000" cy="42643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Οικογένεια ΥΨΗΛΑΝΤΗ /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Семья ИПСИЛАНТИ 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 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οικογένεια Υψηλάντη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είναι σπουδαία Φαναριώτικη οικογένεια της Κωνσταντινούπολης, τα μέλη της οποίας διακρίθηκαν στην πολιτική και τον στρατό.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καταγωγή της οικογένειας είναι από τα Ύψηλα της Τραπεζούντας, η δε ύπαρξή της χρονολογείται από την εποχή που κατέφυγαν οι Κομνηνοί στην Τραπεζούντα / Семья </a:t>
            </a:r>
            <a:r>
              <a:rPr lang="el-GR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Ипсилантис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знатная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важная фанариотическая семья Константинополя, члены которой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достигли больших успехов в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политик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арми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Происхождение семьи происходит от Нагорья Трапезунды, и его существование восходит к тому времени, когда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Комнини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пришли в Трапезунд.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200px-Ypsilanti-F%C3%BC-Wappen_Sm">
            <a:extLst>
              <a:ext uri="{FF2B5EF4-FFF2-40B4-BE49-F238E27FC236}">
                <a16:creationId xmlns:a16="http://schemas.microsoft.com/office/drawing/2014/main" id="{9C3C5D29-CC24-43A2-83DF-2475D95E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60" y="1549170"/>
            <a:ext cx="1905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E8E48A-6ED3-4BB4-AC6A-0BF1BDC696E1}"/>
              </a:ext>
            </a:extLst>
          </p:cNvPr>
          <p:cNvSpPr/>
          <p:nvPr/>
        </p:nvSpPr>
        <p:spPr>
          <a:xfrm>
            <a:off x="6017120" y="3950006"/>
            <a:ext cx="3021110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οικόσημο των Υψηλάντηδων περιέχει τον αετό της Βλαχίας και τον βου της Μολδαβίας / </a:t>
            </a:r>
            <a:r>
              <a:rPr lang="ru-RU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Герб дома ИПСИЛАНТИ</a:t>
            </a:r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правителей Валахии и Молдавии</a:t>
            </a:r>
            <a:r>
              <a:rPr lang="el-GR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содержит валашского орла и молдавского быка</a:t>
            </a:r>
          </a:p>
        </p:txBody>
      </p:sp>
    </p:spTree>
    <p:extLst>
      <p:ext uri="{BB962C8B-B14F-4D97-AF65-F5344CB8AC3E}">
        <p14:creationId xmlns:p14="http://schemas.microsoft.com/office/powerpoint/2010/main" val="42049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7906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83F0B7-42BE-4B24-8130-E67CF2383D03}"/>
              </a:ext>
            </a:extLst>
          </p:cNvPr>
          <p:cNvSpPr/>
          <p:nvPr/>
        </p:nvSpPr>
        <p:spPr>
          <a:xfrm>
            <a:off x="4727792" y="372935"/>
            <a:ext cx="4098254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Αρχοντικό της οικογένειας Υψηλάντη στο Φανάρι (1809-1819)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Резиденция семьи ИПСИЛАНТИ в районе Константинополя ФАНАРИ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(1809-1819).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300px-Tarabya_Melling">
            <a:extLst>
              <a:ext uri="{FF2B5EF4-FFF2-40B4-BE49-F238E27FC236}">
                <a16:creationId xmlns:a16="http://schemas.microsoft.com/office/drawing/2014/main" id="{9EE5C6FD-3A77-4F5B-A501-B77CC544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85" y="2277327"/>
            <a:ext cx="3044858" cy="194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FD995-74A0-4A04-BC05-D0C3F850687C}"/>
              </a:ext>
            </a:extLst>
          </p:cNvPr>
          <p:cNvSpPr/>
          <p:nvPr/>
        </p:nvSpPr>
        <p:spPr>
          <a:xfrm>
            <a:off x="-123237" y="3250179"/>
            <a:ext cx="6096000" cy="2053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 Αλέξανδρος Υψηλάντης (12 Δεκεμβρίου 1792 - 31 Ιανουαρίου 1828) ήταν Έλληνας πρίγκιπας, στρατιωτικός, λόγιος και αρχηγός της Φιλικής Εταιρείας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Александр Ипсилантис (12 декабря 1792 года - 31 января 1828 года) был греческим принцем, военным, ученым и руководителем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Филики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Этерии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3" descr="Alexander2.jpg">
            <a:extLst>
              <a:ext uri="{FF2B5EF4-FFF2-40B4-BE49-F238E27FC236}">
                <a16:creationId xmlns:a16="http://schemas.microsoft.com/office/drawing/2014/main" id="{BB87E1C9-0FCA-45F5-9BC1-9D9A1AA2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75" y="359948"/>
            <a:ext cx="2257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8372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3139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570367-ED1F-4C6C-9CD0-1AE56954AF69}"/>
              </a:ext>
            </a:extLst>
          </p:cNvPr>
          <p:cNvSpPr/>
          <p:nvPr/>
        </p:nvSpPr>
        <p:spPr>
          <a:xfrm>
            <a:off x="0" y="2846851"/>
            <a:ext cx="4157115" cy="229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6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Γιώργος Σεφέρης (Βουρλά, Σμύρνη, 13 Μαρτίου 1900 – Αθήνα, 20 Σεπτεμβρίου 1971)</a:t>
            </a:r>
            <a:r>
              <a:rPr lang="el-GR" sz="16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Έλληνας διπλωμάτης και ποιητής και ο πρώτος Έλληνας που τιμήθηκε με βραβείο Νόμπελ. /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Йоргос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Сеферис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Смирна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1900 –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Афины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1971)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дипломат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поэт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литератор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лауреат Нобелевской премии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Картинки по запросу Γιώργος Σεφέρης">
            <a:extLst>
              <a:ext uri="{FF2B5EF4-FFF2-40B4-BE49-F238E27FC236}">
                <a16:creationId xmlns:a16="http://schemas.microsoft.com/office/drawing/2014/main" id="{8D2FFE52-08E6-4434-BF69-34889F1C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2" y="317110"/>
            <a:ext cx="3181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1E66B5-1C55-483C-8007-92A759BE5C1A}"/>
              </a:ext>
            </a:extLst>
          </p:cNvPr>
          <p:cNvSpPr/>
          <p:nvPr/>
        </p:nvSpPr>
        <p:spPr>
          <a:xfrm>
            <a:off x="4730472" y="2854968"/>
            <a:ext cx="4157115" cy="2130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6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Δημήτρης Ψαθάς (Τραπεζούντα Πόντου 21 Οκτωβρίου 1907-Αθήνα 13 Νοεμβρίου 1979) .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16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Πολυγραφότατος Έλληνας χρονογράφος, </a:t>
            </a:r>
            <a:endParaRPr lang="ru-RU" sz="1600" kern="1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δημοσιογράφος και θεατρικός συγγραφέας. /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Димитрис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Псафас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Трапезунд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1907 –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Афины</a:t>
            </a:r>
            <a:r>
              <a:rPr lang="el-GR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1979)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ведущий греческий литератор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публицист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прозаик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журналист</a:t>
            </a: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5" name="Picture 3" descr="Картинки по запросу Ψαθάς">
            <a:extLst>
              <a:ext uri="{FF2B5EF4-FFF2-40B4-BE49-F238E27FC236}">
                <a16:creationId xmlns:a16="http://schemas.microsoft.com/office/drawing/2014/main" id="{57027C13-5524-4312-B413-92D274CD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30" y="317111"/>
            <a:ext cx="3184514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7906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84B30D-C568-40D5-8996-C79C721AEC0E}"/>
              </a:ext>
            </a:extLst>
          </p:cNvPr>
          <p:cNvSpPr/>
          <p:nvPr/>
        </p:nvSpPr>
        <p:spPr>
          <a:xfrm>
            <a:off x="0" y="400129"/>
            <a:ext cx="55792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Πολυχρόνης Ενεπεκίδης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(Σαμψούντα 1917 – Βιέννη 2014) ιστορικός, καθηγητής στην έδρα Βυζαντινών και Νεοελληνικών Σπουδών του Πανεπιστημίου της Βιέννης, όπου από το 1974 έως το 1992 ήταν προΐστάμενος του Ινστιτούτου Βυζαντινών Σπουδών /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олихронис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Энепекидис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Сампсунт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1917 – Β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енна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2014)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на кафедре Византийских и Новогреческих Исследований Венского Университета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1974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1992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Института Византийских Исследований Венского Университета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Картинки по запросу Πολυχρόνης Ενεπεκίδης">
            <a:extLst>
              <a:ext uri="{FF2B5EF4-FFF2-40B4-BE49-F238E27FC236}">
                <a16:creationId xmlns:a16="http://schemas.microsoft.com/office/drawing/2014/main" id="{983735E9-6F56-49A7-8865-1689CF05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01" y="989364"/>
            <a:ext cx="3769698" cy="269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705" y="5497906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487EF-1A52-478C-B30B-7CFDDCE295B3}"/>
              </a:ext>
            </a:extLst>
          </p:cNvPr>
          <p:cNvSpPr/>
          <p:nvPr/>
        </p:nvSpPr>
        <p:spPr>
          <a:xfrm>
            <a:off x="2773168" y="444524"/>
            <a:ext cx="6543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Βίκτωρας Σαρηγιαννίδης, αρχαιολόγος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( 1929 - 2013)  /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Виктор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Сариянниди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археолог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Ташкент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1929 –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Москва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2013)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Сарианиди.jpg">
            <a:extLst>
              <a:ext uri="{FF2B5EF4-FFF2-40B4-BE49-F238E27FC236}">
                <a16:creationId xmlns:a16="http://schemas.microsoft.com/office/drawing/2014/main" id="{7D47372B-BDE9-40CB-946F-B77D91B7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6" y="1419367"/>
            <a:ext cx="3145454" cy="28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317BE9-5C9B-4F8F-8A46-9600850F047B}"/>
              </a:ext>
            </a:extLst>
          </p:cNvPr>
          <p:cNvSpPr/>
          <p:nvPr/>
        </p:nvSpPr>
        <p:spPr>
          <a:xfrm>
            <a:off x="3347143" y="2008483"/>
            <a:ext cx="5773602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Российский археолог, доктор исторических наук, иностранный член Национальной академии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Линчеи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(Италия), член Антропологического общества Греции, почётный академик Академии Туркменистана (2012)</a:t>
            </a:r>
            <a:r>
              <a:rPr lang="ru-RU" sz="2400" baseline="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[2]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Автор более 30 книг и свыше 300 научных публикаций.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048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090" y="5498332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060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pic>
        <p:nvPicPr>
          <p:cNvPr id="1026" name="Рисунок 1" descr="Strabo.jpg">
            <a:extLst>
              <a:ext uri="{FF2B5EF4-FFF2-40B4-BE49-F238E27FC236}">
                <a16:creationId xmlns:a16="http://schemas.microsoft.com/office/drawing/2014/main" id="{7D63606B-8DB7-4BE0-929A-5E87D3C9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1" y="668358"/>
            <a:ext cx="2880642" cy="34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D4DBD5-6A2E-412E-A0A2-3920530F79AF}"/>
              </a:ext>
            </a:extLst>
          </p:cNvPr>
          <p:cNvSpPr/>
          <p:nvPr/>
        </p:nvSpPr>
        <p:spPr>
          <a:xfrm>
            <a:off x="3708625" y="1328002"/>
            <a:ext cx="5078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8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Страбон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(64 до н.э.</a:t>
            </a:r>
            <a:r>
              <a:rPr lang="el-GR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l-GR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 н.э.)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AF7BB4-273F-416F-8272-6247CEB7D4BB}"/>
              </a:ext>
            </a:extLst>
          </p:cNvPr>
          <p:cNvSpPr/>
          <p:nvPr/>
        </p:nvSpPr>
        <p:spPr>
          <a:xfrm>
            <a:off x="3708625" y="1983247"/>
            <a:ext cx="4678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Στράβων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(64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π.Χ.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- 24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μ.Χ.)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3EFAAB-5DBF-4A8D-8E44-2F2476F3F586}"/>
              </a:ext>
            </a:extLst>
          </p:cNvPr>
          <p:cNvSpPr/>
          <p:nvPr/>
        </p:nvSpPr>
        <p:spPr>
          <a:xfrm>
            <a:off x="3199942" y="290929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Έλληνας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γεωγράφος,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φιλόσοφος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ιστορικός. Ειδικότερα, ως γεωγράφος, συγκαταλέγεται στους διασημότερους της αρχαιότητας /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знаменитый античный географ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философ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историк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pic>
        <p:nvPicPr>
          <p:cNvPr id="2050" name="Picture 2" descr="Mithridates VI Louvre.jpg">
            <a:extLst>
              <a:ext uri="{FF2B5EF4-FFF2-40B4-BE49-F238E27FC236}">
                <a16:creationId xmlns:a16="http://schemas.microsoft.com/office/drawing/2014/main" id="{C07E50F3-DD8D-4A35-AD1C-0E58D5B5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85" y="914425"/>
            <a:ext cx="1748857" cy="232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463F43-0674-4F7D-8D3E-13933FE64D60}"/>
              </a:ext>
            </a:extLst>
          </p:cNvPr>
          <p:cNvSpPr/>
          <p:nvPr/>
        </p:nvSpPr>
        <p:spPr>
          <a:xfrm>
            <a:off x="122471" y="864785"/>
            <a:ext cx="570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Митридат VI Евпатор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solidFill>
                  <a:srgbClr val="C00000"/>
                </a:solidFill>
              </a:rPr>
              <a:t>120 </a:t>
            </a:r>
            <a:r>
              <a:rPr lang="ru-RU" sz="2400" dirty="0">
                <a:solidFill>
                  <a:srgbClr val="C00000"/>
                </a:solidFill>
              </a:rPr>
              <a:t>до н</a:t>
            </a:r>
            <a:r>
              <a:rPr lang="el-GR" sz="2400" dirty="0">
                <a:solidFill>
                  <a:srgbClr val="C00000"/>
                </a:solidFill>
              </a:rPr>
              <a:t>. </a:t>
            </a:r>
            <a:r>
              <a:rPr lang="ru-RU" sz="2400" dirty="0">
                <a:solidFill>
                  <a:srgbClr val="C00000"/>
                </a:solidFill>
              </a:rPr>
              <a:t>э</a:t>
            </a:r>
            <a:r>
              <a:rPr lang="el-GR" sz="2400" dirty="0">
                <a:solidFill>
                  <a:srgbClr val="C00000"/>
                </a:solidFill>
              </a:rPr>
              <a:t> - 63 </a:t>
            </a:r>
            <a:r>
              <a:rPr lang="ru-RU" sz="2400" dirty="0">
                <a:solidFill>
                  <a:srgbClr val="C00000"/>
                </a:solidFill>
              </a:rPr>
              <a:t>н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э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474F14-F508-49B7-841B-B792C8B2843C}"/>
              </a:ext>
            </a:extLst>
          </p:cNvPr>
          <p:cNvSpPr/>
          <p:nvPr/>
        </p:nvSpPr>
        <p:spPr>
          <a:xfrm>
            <a:off x="122471" y="1682562"/>
            <a:ext cx="5923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Μιθριδάτης ΣΤ΄ Ευπάτωρ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π.Χ. - 63 π.Χ.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A01C1C-46C3-4D7C-B75B-DA80816A9272}"/>
              </a:ext>
            </a:extLst>
          </p:cNvPr>
          <p:cNvSpPr/>
          <p:nvPr/>
        </p:nvSpPr>
        <p:spPr>
          <a:xfrm>
            <a:off x="103049" y="2450804"/>
            <a:ext cx="5378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Βασιλιάς του Πόντου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властитель Понта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D372CE-8D43-4737-8510-63B476109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93" y="2986589"/>
            <a:ext cx="2334971" cy="22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7622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7906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7906"/>
            <a:ext cx="2334970" cy="1359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3FB4A6-259F-42BD-902F-DCF6AADA3079}"/>
              </a:ext>
            </a:extLst>
          </p:cNvPr>
          <p:cNvSpPr/>
          <p:nvPr/>
        </p:nvSpPr>
        <p:spPr>
          <a:xfrm>
            <a:off x="2929836" y="24858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Εκπρόσωποι ποντιακής ποίησης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Представители понтийской поэзии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118164" y="1209161"/>
            <a:ext cx="6096000" cy="44396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Никиратос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Ираклиец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Νικήρατος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Никодим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Ираклиец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Νικόδημος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Полемон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(2-й в. до н.э.)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Πολέμων ο Ποντικός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Ираклидис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Ηρακλείδης ο Ποντικός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Зопирос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(6й </a:t>
            </a:r>
            <a:r>
              <a:rPr lang="ru-RU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5й вв. до н. 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Ζώπυρος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ru-RU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86C5D-8120-4077-8E8D-CA7166790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7" y="2276953"/>
            <a:ext cx="3034469" cy="201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0759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8474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88372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3139"/>
            <a:ext cx="2334970" cy="1359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3FB4A6-259F-42BD-902F-DCF6AADA3079}"/>
              </a:ext>
            </a:extLst>
          </p:cNvPr>
          <p:cNvSpPr/>
          <p:nvPr/>
        </p:nvSpPr>
        <p:spPr>
          <a:xfrm>
            <a:off x="3773304" y="267100"/>
            <a:ext cx="5370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ΦΙΛΟΣΟΦΟΙ ΚΑΙ ΣΟΦΙΣΤΕΣ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ФИЛОСОФЫ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СОФИСТЫ</a:t>
            </a:r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FA0906-5F64-47AF-98EA-84D9DEA683B8}"/>
              </a:ext>
            </a:extLst>
          </p:cNvPr>
          <p:cNvSpPr/>
          <p:nvPr/>
        </p:nvSpPr>
        <p:spPr>
          <a:xfrm>
            <a:off x="0" y="1344318"/>
            <a:ext cx="5370696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(412 π.Χ.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323 π.Χ.), γνωστός και ως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 ο Κυνικός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ή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 ο Σινωπεύς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Диоге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́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Сино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́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(412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Синоп -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10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июня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323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э.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Коринф)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древнегреческий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философ, ученик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Антисфена, основателя школы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киников.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Διογένης, έργο του Ζαν-Λεόν Ζερόμ">
            <a:extLst>
              <a:ext uri="{FF2B5EF4-FFF2-40B4-BE49-F238E27FC236}">
                <a16:creationId xmlns:a16="http://schemas.microsoft.com/office/drawing/2014/main" id="{A4C68DD8-2BD3-43AD-BCA7-01D70E7D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93" y="1480539"/>
            <a:ext cx="2465070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20px-Diogenes_looking_for_a_man_-_attributed_to_JHW_Tischbein">
            <a:extLst>
              <a:ext uri="{FF2B5EF4-FFF2-40B4-BE49-F238E27FC236}">
                <a16:creationId xmlns:a16="http://schemas.microsoft.com/office/drawing/2014/main" id="{8304ED68-2782-4AF7-B4EA-F8853FC3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16" y="3710796"/>
            <a:ext cx="2167071" cy="165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280px-Alexander_Th_Great_and_Diogenes">
            <a:extLst>
              <a:ext uri="{FF2B5EF4-FFF2-40B4-BE49-F238E27FC236}">
                <a16:creationId xmlns:a16="http://schemas.microsoft.com/office/drawing/2014/main" id="{FFBEAD68-03A7-4D94-AE77-62A2EBBB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29" y="3710796"/>
            <a:ext cx="2465070" cy="164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423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88372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3423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-1" y="300485"/>
            <a:ext cx="8161361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Βρύσων ο Ηρακλειώτης (400 – 300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Врисон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(400.300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Ηρόδωρος ο Ηρακλειώτης (6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Иродорос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Νικόστρατος ο Τραπεζούντιος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Никостратос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Трапезундский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Θεμίστιος ο Ποντικός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Фемистиос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Ηρακλείδης ο Λέμβος (2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Ираклидис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Лемвиец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Διονύσιος ο Μεταθέμενος  (3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Дионисий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Τιμοκράτωρ ή Τιμοκράτης ο Ηρακλειώτης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Тимократ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Ираклиец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Βίων ο Βαρυσθενίτης 325-246 π.Χ. /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Бион Борисфенит 325-246 до н.э.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3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96ED75AC-657E-4D4A-AA0B-4777AC04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70" y="3866508"/>
            <a:ext cx="2095712" cy="135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507232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87906" y="13053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Χαμαιλέων ο Ηρακλεώτης - 4ος αιώνας π.Χ /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амелеон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Χίων Ηρακλεώτης 4ος αιώνας π.Χ /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ион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Διονύσιος ο Μεταθέμενος: Στωικός φιλόσοφος του 3ου π.Χ. 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Дионисий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Метафенем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стоический философ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- 3-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 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Τιμοκράτης ο Ηρακλεώτης 4ος αιώνας π.Χ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Тимократ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Τιμόθετος Πατρίων (Πάτρωνας)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4ος αιώνας π.Χ /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имофет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атрион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4ος αιώνας π.Χ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3048000" y="19886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Φιλόσοφοι από τον Πόντο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σοφιστές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философы с Понта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софисты</a:t>
            </a:r>
          </a:p>
        </p:txBody>
      </p:sp>
      <p:pic>
        <p:nvPicPr>
          <p:cNvPr id="6146" name="Picture 2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CDF100C7-DCE9-4A60-8482-9913C004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57" y="2967444"/>
            <a:ext cx="2865287" cy="21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1972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652" y="5537867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622" y="553225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592" y="5532256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32419" y="1027776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Βάτων - πρώτο μισό του 3ου αι. π.Χ. /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Ватон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первая половина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века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Σπίνθαρος – 5</a:t>
            </a:r>
            <a:r>
              <a:rPr lang="el-GR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 /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Спинфар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5-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Δίφιλος ο Σινωπεύς - 4ος/3ος αιώνας π.Χ. /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Дифил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Синопский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Διόδωρος ο Σινωπεύς - 4ος/3ος αιώνας π.Χ. /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Диодор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Синопский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/3-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3812594" y="242946"/>
            <a:ext cx="5171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ΘΕΑΤΡΙΚΟΙ ΣΥΓΓΡΑΦΕΙΣ –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ДРАМАТУРГИ</a:t>
            </a:r>
          </a:p>
          <a:p>
            <a:pPr algn="r"/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3" name="Picture 5" descr="Картинки по запросу αρχαία ελληνική μάσκα">
            <a:extLst>
              <a:ext uri="{FF2B5EF4-FFF2-40B4-BE49-F238E27FC236}">
                <a16:creationId xmlns:a16="http://schemas.microsoft.com/office/drawing/2014/main" id="{306A21DA-C37A-4568-BD8A-0EBC5E90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15" y="2078845"/>
            <a:ext cx="885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31" descr="http://3.bp.blogspot.com/-2Z7F8bHd62M/UiOhicSv8HI/AAAAAAAAEL0/7o_I0DkFMYY/s1600/014.jpg">
            <a:extLst>
              <a:ext uri="{FF2B5EF4-FFF2-40B4-BE49-F238E27FC236}">
                <a16:creationId xmlns:a16="http://schemas.microsoft.com/office/drawing/2014/main" id="{50BFCBC8-4F94-46B8-8835-FFF9B2F7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14" y="2078845"/>
            <a:ext cx="1682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3" descr="Картинки по запросу ιππόλυτος ευριπίδη">
            <a:extLst>
              <a:ext uri="{FF2B5EF4-FFF2-40B4-BE49-F238E27FC236}">
                <a16:creationId xmlns:a16="http://schemas.microsoft.com/office/drawing/2014/main" id="{2CDBA52F-EB7C-441C-9006-A3BF04FF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39" y="3324538"/>
            <a:ext cx="1581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7906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90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060" y="5498474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030" y="5498474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2887899" y="236508"/>
            <a:ext cx="6096000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ΕΚΚΛΗΣΙΑΣΤΙΚΗ ΓΡΑΜΜΑΤΕΙΑ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ОТЦЫ ЦЕРКВИ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300px-Three_Holy_Hierarchs">
            <a:extLst>
              <a:ext uri="{FF2B5EF4-FFF2-40B4-BE49-F238E27FC236}">
                <a16:creationId xmlns:a16="http://schemas.microsoft.com/office/drawing/2014/main" id="{33FFBDA8-6B55-4961-B162-C46AA873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29" y="1603757"/>
            <a:ext cx="2334970" cy="250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01E0DD-D1FD-4722-A7C2-418F1A6ED645}"/>
              </a:ext>
            </a:extLst>
          </p:cNvPr>
          <p:cNvSpPr/>
          <p:nvPr/>
        </p:nvSpPr>
        <p:spPr>
          <a:xfrm>
            <a:off x="0" y="4220518"/>
            <a:ext cx="4279192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Άγιος Βασίλειος ο Μέγας,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Μέγας Βασίλειος (330-370 μ.Χ.)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Святой Василий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Василий Великий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(330-370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гг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Picture 3" descr="Basil of Caesarea.jpg">
            <a:extLst>
              <a:ext uri="{FF2B5EF4-FFF2-40B4-BE49-F238E27FC236}">
                <a16:creationId xmlns:a16="http://schemas.microsoft.com/office/drawing/2014/main" id="{A93DD635-6B98-4FEF-BF60-DB6CBAB5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74" y="1534622"/>
            <a:ext cx="1947843" cy="26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39455B-090D-460B-8DC6-307F277FC6C9}"/>
              </a:ext>
            </a:extLst>
          </p:cNvPr>
          <p:cNvSpPr/>
          <p:nvPr/>
        </p:nvSpPr>
        <p:spPr>
          <a:xfrm>
            <a:off x="4246860" y="4219442"/>
            <a:ext cx="356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Γρηγόριος Νύσσης 335-395 μ.Χ. /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Григорий Нисский 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335-395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6" name="Picture 4" descr="Gregory of Nyssa.jpg">
            <a:extLst>
              <a:ext uri="{FF2B5EF4-FFF2-40B4-BE49-F238E27FC236}">
                <a16:creationId xmlns:a16="http://schemas.microsoft.com/office/drawing/2014/main" id="{A943038B-59DE-4772-B392-C00D95E2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03" y="1576255"/>
            <a:ext cx="2213196" cy="251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638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Constantia</vt:lpstr>
      <vt:lpstr>Times New Roman</vt:lpstr>
      <vt:lpstr>Тема Office</vt:lpstr>
      <vt:lpstr>Великие личности в истории мировой цивилизации, которых породила земля Востока, земля Понта, Малой Азии, Каппадокии /  ΘΕΜΕΛΙΩΤΕΣ ΠΑΓΚΟΣΜΙΟΥ ΠΟΛΙΤΙΣΜΟΥ απο τη Γη του ΠΟΝΤΟΥ, της ΚΑΠΠΑΔΟΚΙΑΣ, της ΜΙΚΡΑΣ ΑΣΙΑΣ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личности в истории, со времен античности и по сей день, которых породила земля Востока, земля Понта, Малой Азии, Каппадокии.</dc:title>
  <dc:creator>Па</dc:creator>
  <cp:lastModifiedBy>Па</cp:lastModifiedBy>
  <cp:revision>71</cp:revision>
  <dcterms:created xsi:type="dcterms:W3CDTF">2018-05-08T11:58:51Z</dcterms:created>
  <dcterms:modified xsi:type="dcterms:W3CDTF">2018-05-16T18:31:20Z</dcterms:modified>
</cp:coreProperties>
</file>